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6" r:id="rId2"/>
    <p:sldId id="290" r:id="rId3"/>
    <p:sldId id="261" r:id="rId4"/>
    <p:sldId id="291" r:id="rId5"/>
    <p:sldId id="292" r:id="rId6"/>
    <p:sldId id="260" r:id="rId7"/>
    <p:sldId id="293" r:id="rId8"/>
    <p:sldId id="262" r:id="rId9"/>
    <p:sldId id="263" r:id="rId10"/>
    <p:sldId id="265" r:id="rId11"/>
    <p:sldId id="294" r:id="rId12"/>
    <p:sldId id="266" r:id="rId13"/>
    <p:sldId id="295" r:id="rId14"/>
    <p:sldId id="264" r:id="rId15"/>
    <p:sldId id="267" r:id="rId16"/>
    <p:sldId id="307" r:id="rId17"/>
    <p:sldId id="306" r:id="rId18"/>
    <p:sldId id="305" r:id="rId19"/>
    <p:sldId id="309" r:id="rId20"/>
    <p:sldId id="268" r:id="rId21"/>
    <p:sldId id="310" r:id="rId22"/>
    <p:sldId id="308" r:id="rId23"/>
    <p:sldId id="296" r:id="rId24"/>
    <p:sldId id="311" r:id="rId25"/>
    <p:sldId id="297" r:id="rId26"/>
    <p:sldId id="298" r:id="rId27"/>
    <p:sldId id="299" r:id="rId28"/>
    <p:sldId id="300" r:id="rId29"/>
    <p:sldId id="301" r:id="rId30"/>
    <p:sldId id="302" r:id="rId31"/>
    <p:sldId id="269" r:id="rId32"/>
    <p:sldId id="303" r:id="rId33"/>
    <p:sldId id="304" r:id="rId34"/>
    <p:sldId id="289" r:id="rId35"/>
  </p:sldIdLst>
  <p:sldSz cx="9144000" cy="6858000" type="screen4x3"/>
  <p:notesSz cx="6858000" cy="9144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97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3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929D6D-A967-45A5-AAC3-D803FA80522A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F7A6C-998C-44F3-9D92-8B2DB1644D8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7ECB4A-B2F0-4EBD-8407-25C0B0BD27C1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8EE6BE-CDE7-4A6E-AEAA-A56F518E62F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3E0EAB-16AC-47D2-B3B1-E10EA74C3D34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F8DEAB-E48C-4F6C-805D-A32DAC69066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50921A-9CF0-476D-8961-C2F6921FF7E6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1D3227-A5CE-488E-8D47-10B7421187F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5ABB78-A659-402B-A4CD-FCFA703F3F1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604377-CE5A-4864-88F3-1C2761D344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E5024A3F-5B24-4776-8E00-825CA978F52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8A60A495-6569-4568-8992-C57E14430215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upload.wikimedia.org/wikipedia/commons/d/d8/C-54landingattemplehof.jpg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upload.wikimedia.org/wikipedia/commons/9/9d/Soviet-R-12-nuclear-ballistic_missile.jpg" TargetMode="Externa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upload.wikimedia.org/wikipedia/commons/a/a8/Deadvietcong2.jp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Nebula_Award" TargetMode="External"/><Relationship Id="rId2" Type="http://schemas.openxmlformats.org/officeDocument/2006/relationships/hyperlink" Target="http://en.wikipedia.org/wiki/Hugo_Award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upload.wikimedia.org/wikipedia/commons/c/cf/Evstafiev-spetsnaz-prepare-for-mission.jpg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8800" dirty="0">
                <a:solidFill>
                  <a:srgbClr val="FFFF00"/>
                </a:solidFill>
              </a:rPr>
              <a:t>ENDER</a:t>
            </a:r>
            <a:r>
              <a:rPr lang="en-CA" sz="8000" dirty="0">
                <a:solidFill>
                  <a:srgbClr val="FFFF00"/>
                </a:solidFill>
              </a:rPr>
              <a:t>’</a:t>
            </a:r>
            <a:r>
              <a:rPr lang="en-CA" sz="8800" dirty="0">
                <a:solidFill>
                  <a:srgbClr val="FFFF00"/>
                </a:solidFill>
              </a:rPr>
              <a:t>S GAME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CA" sz="2800" dirty="0" smtClean="0"/>
          </a:p>
          <a:p>
            <a:pPr>
              <a:lnSpc>
                <a:spcPct val="80000"/>
              </a:lnSpc>
            </a:pPr>
            <a:r>
              <a:rPr lang="en-CA" sz="2800" dirty="0" smtClean="0"/>
              <a:t>Introductory Discussion</a:t>
            </a:r>
          </a:p>
          <a:p>
            <a:pPr>
              <a:lnSpc>
                <a:spcPct val="80000"/>
              </a:lnSpc>
            </a:pPr>
            <a:endParaRPr lang="en-CA" sz="2800" dirty="0"/>
          </a:p>
          <a:p>
            <a:pPr>
              <a:lnSpc>
                <a:spcPct val="80000"/>
              </a:lnSpc>
            </a:pPr>
            <a:r>
              <a:rPr lang="en-CA" sz="2800" dirty="0"/>
              <a:t>Mr. </a:t>
            </a:r>
            <a:r>
              <a:rPr lang="en-CA" sz="2800" dirty="0" smtClean="0"/>
              <a:t>Wilson - LMAC</a:t>
            </a:r>
            <a:endParaRPr lang="en-C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8820472" cy="914400"/>
          </a:xfrm>
        </p:spPr>
        <p:txBody>
          <a:bodyPr/>
          <a:lstStyle/>
          <a:p>
            <a:r>
              <a:rPr lang="en-CA" sz="4800" b="1" dirty="0">
                <a:solidFill>
                  <a:srgbClr val="FFFF00"/>
                </a:solidFill>
              </a:rPr>
              <a:t>The Creation of NATO 1949</a:t>
            </a:r>
          </a:p>
        </p:txBody>
      </p:sp>
      <p:pic>
        <p:nvPicPr>
          <p:cNvPr id="22531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908720"/>
            <a:ext cx="7380313" cy="5949280"/>
          </a:xfr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16" y="0"/>
            <a:ext cx="9145016" cy="6847331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8820472" cy="914400"/>
          </a:xfrm>
        </p:spPr>
        <p:txBody>
          <a:bodyPr/>
          <a:lstStyle/>
          <a:p>
            <a:pPr algn="ctr"/>
            <a:r>
              <a:rPr lang="en-CA" sz="5400" b="1" dirty="0">
                <a:solidFill>
                  <a:srgbClr val="FFFF00"/>
                </a:solidFill>
              </a:rPr>
              <a:t>The Warsaw Pact 1955</a:t>
            </a:r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600" y="770938"/>
            <a:ext cx="7560840" cy="6087062"/>
          </a:xfr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81122" cy="6858000"/>
          </a:xfrm>
          <a:prstGeom prst="rect">
            <a:avLst/>
          </a:prstGeom>
          <a:noFill/>
          <a:ln/>
        </p:spPr>
      </p:pic>
      <p:pic>
        <p:nvPicPr>
          <p:cNvPr id="70658" name="Picture 2" descr="http://4.bp.blogspot.com/_gVwaxJPdERo/S-ydyHOx4SI/AAAAAAAABvs/1DspOp5HhsI/s1600/NATO+vs+Warsaw+Pac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8983" y="0"/>
            <a:ext cx="569501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21026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5400" dirty="0">
                <a:solidFill>
                  <a:srgbClr val="FFFF00"/>
                </a:solidFill>
              </a:rPr>
              <a:t>What was the result of all of this?</a:t>
            </a: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encrypted-tbn3.google.com/images?q=tbn:ANd9GcRLDXB7_qXcAGzOiBsr56cNN-43WChF-8hl7eaDHhFkVkS-7_MqM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1129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The Cuban Missile Crisis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91880" y="4653136"/>
            <a:ext cx="21531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1962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3212976"/>
            <a:ext cx="36038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Fidel Castro</a:t>
            </a:r>
            <a:endParaRPr 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65777" y="3717032"/>
            <a:ext cx="357822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Khrushchev</a:t>
            </a:r>
            <a:endParaRPr lang="en-CA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encrypted-tbn2.google.com/images?q=tbn:ANd9GcRPxOPGcmfUdcTHoWIX0M_GRCsfU8fkvJZylOvUzgl5YdlIO-Y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529" y="332656"/>
            <a:ext cx="9170529" cy="6237312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347864" y="5517232"/>
            <a:ext cx="56348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U-2 Spy Plane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ncrypted-tbn1.google.com/images?q=tbn:ANd9GcT4inpWm6oEEIdgtja6oK7pUPLUflt7E_-2BODDLlW0LVVuN-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732240" cy="6822808"/>
          </a:xfrm>
          <a:prstGeom prst="rect">
            <a:avLst/>
          </a:prstGeom>
          <a:noFill/>
        </p:spPr>
      </p:pic>
      <p:pic>
        <p:nvPicPr>
          <p:cNvPr id="1028" name="Picture 4" descr="https://encrypted-tbn2.google.com/images?q=tbn:ANd9GcRfxzlovjxmSZNjvM1KqRd6NjZ6_RdrwysG56E1gdInORiY7fv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76671"/>
            <a:ext cx="7398553" cy="5948437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encrypted-tbn0.google.com/images?q=tbn:ANd9GcSjhPGjJSZR0S_sSxQRrubghSHBlbqMiVFiw1FKhiNoul3mTrEXH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529" y="260648"/>
            <a:ext cx="9170529" cy="6237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3140968"/>
            <a:ext cx="7772400" cy="3177536"/>
          </a:xfrm>
        </p:spPr>
        <p:txBody>
          <a:bodyPr/>
          <a:lstStyle/>
          <a:p>
            <a:r>
              <a:rPr lang="en-CA" sz="5400" dirty="0" smtClean="0">
                <a:solidFill>
                  <a:srgbClr val="FFFF00"/>
                </a:solidFill>
              </a:rPr>
              <a:t>About the </a:t>
            </a:r>
            <a:r>
              <a:rPr lang="en-CA" sz="11500" dirty="0" smtClean="0">
                <a:solidFill>
                  <a:srgbClr val="FFFF00"/>
                </a:solidFill>
              </a:rPr>
              <a:t>Author</a:t>
            </a:r>
            <a:endParaRPr lang="en-CA" sz="115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218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0" y="1340768"/>
            <a:ext cx="364234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Khrushchev</a:t>
            </a:r>
            <a:endParaRPr lang="en-US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868144" y="1628800"/>
            <a:ext cx="273183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Kennedy</a:t>
            </a:r>
            <a:endParaRPr lang="en-US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encrypted-tbn3.google.com/images?q=tbn:ANd9GcQzM_4qGdfwFL_fvBAc9Am3W3dtH1Te6PdXiYbx7XGiwZQ3L7o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532440" cy="68942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encrypted-tbn1.google.com/images?q=tbn:ANd9GcQzQ_TAcPy7LZ4Ir12GlsNPv1hPEAOVZKlqbaGPhvaM40ByVjhU1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8337172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131840" y="404664"/>
            <a:ext cx="54441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Blockade</a:t>
            </a:r>
            <a:endParaRPr lang="en-US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1.bp.blogspot.com/-QPdnEvtn2Gg/TWLAjcZeioI/AAAAAAAADeE/PN7w5vXQSRo/s1600/Nuclear-War-Amer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8100392" cy="6884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encrypted-tbn2.google.com/images?q=tbn:ANd9GcRwYURg2PCEYPf_bez5aqtRLxSWtE1f_83l8z1hrjtLErkqoStcL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85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3356992"/>
            <a:ext cx="8147248" cy="2961512"/>
          </a:xfrm>
        </p:spPr>
        <p:txBody>
          <a:bodyPr/>
          <a:lstStyle/>
          <a:p>
            <a:r>
              <a:rPr lang="en-CA" sz="4800" dirty="0" smtClean="0">
                <a:solidFill>
                  <a:srgbClr val="FFFF00"/>
                </a:solidFill>
              </a:rPr>
              <a:t>Cold War </a:t>
            </a:r>
            <a:r>
              <a:rPr lang="en-CA" sz="8000" dirty="0" smtClean="0">
                <a:solidFill>
                  <a:srgbClr val="FFFF00"/>
                </a:solidFill>
              </a:rPr>
              <a:t>Confrontations</a:t>
            </a:r>
            <a:endParaRPr lang="en-CA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sydwalker.info/blog/wp-content/uploads/2010/12/Korean_War_bombing_Wons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476584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80794" y="2967335"/>
            <a:ext cx="838242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50800"/>
                <a:solidFill>
                  <a:srgbClr val="FFFF00"/>
                </a:solidFill>
                <a:effectLst/>
              </a:rPr>
              <a:t>Korean War – 1950-1953 </a:t>
            </a:r>
            <a:endParaRPr lang="en-US" sz="4400" b="1" cap="none" spc="0" dirty="0">
              <a:ln w="50800"/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File:C-54landingattemplehof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4869"/>
            <a:ext cx="7164288" cy="6823131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1547664" y="0"/>
            <a:ext cx="6242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50800"/>
                <a:solidFill>
                  <a:srgbClr val="FFFF00"/>
                </a:solidFill>
                <a:effectLst/>
              </a:rPr>
              <a:t>Berlin Blockade</a:t>
            </a:r>
            <a:endParaRPr lang="en-US" sz="5400" b="1" cap="none" spc="0" dirty="0">
              <a:ln w="50800"/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File:Soviet-R-12-nuclear-ballistic missil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0729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611560" y="0"/>
            <a:ext cx="78854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Cuban Missile Crisis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File:Deadvietcong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4582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51520" y="1700808"/>
            <a:ext cx="8651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Vietnam – 1955-1975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5400" b="1" dirty="0" smtClean="0">
                <a:solidFill>
                  <a:srgbClr val="FFFF00"/>
                </a:solidFill>
              </a:rPr>
              <a:t>Orson Scott Card</a:t>
            </a:r>
            <a:endParaRPr lang="en-CA" sz="5400" b="1" dirty="0">
              <a:solidFill>
                <a:srgbClr val="FFFF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CA" b="1" dirty="0" smtClean="0"/>
              <a:t>Orson Scott Card</a:t>
            </a:r>
            <a:r>
              <a:rPr lang="en-CA" dirty="0" smtClean="0"/>
              <a:t> (born August 24, 1951) is an American author, critic, public speaker and political activist. </a:t>
            </a:r>
          </a:p>
          <a:p>
            <a:r>
              <a:rPr lang="en-CA" dirty="0" smtClean="0"/>
              <a:t>He writes in several genres, but is primarily known for his science fiction. His novel </a:t>
            </a:r>
            <a:r>
              <a:rPr lang="en-CA" i="1" dirty="0" smtClean="0"/>
              <a:t>Ender's Game</a:t>
            </a:r>
            <a:r>
              <a:rPr lang="en-CA" dirty="0" smtClean="0"/>
              <a:t> (1985) and its sequel </a:t>
            </a:r>
            <a:r>
              <a:rPr lang="en-CA" i="1" dirty="0" smtClean="0"/>
              <a:t>Speaker for the Dead</a:t>
            </a:r>
            <a:r>
              <a:rPr lang="en-CA" dirty="0" smtClean="0"/>
              <a:t> (1986) both won </a:t>
            </a:r>
            <a:r>
              <a:rPr lang="en-CA" dirty="0" smtClean="0">
                <a:hlinkClick r:id="rId2" action="ppaction://hlinkfile" tooltip="Hugo Award"/>
              </a:rPr>
              <a:t>Hugo</a:t>
            </a:r>
            <a:r>
              <a:rPr lang="en-CA" dirty="0" smtClean="0"/>
              <a:t> and </a:t>
            </a:r>
            <a:r>
              <a:rPr lang="en-CA" dirty="0" smtClean="0">
                <a:hlinkClick r:id="rId3" action="ppaction://hlinkfile" tooltip="Nebula Award"/>
              </a:rPr>
              <a:t>Nebula</a:t>
            </a:r>
            <a:r>
              <a:rPr lang="en-CA" dirty="0" smtClean="0"/>
              <a:t> Awards, making Card the only author to win both of American science fiction's top prizes in consecutive years. </a:t>
            </a:r>
          </a:p>
          <a:p>
            <a:r>
              <a:rPr lang="en-CA" dirty="0" smtClean="0"/>
              <a:t>He is also known as a political commentator and as an advocate for the Church of Jesus Christ of Latter-day Saints.</a:t>
            </a:r>
          </a:p>
          <a:p>
            <a:endParaRPr lang="en-CA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File:Evstafiev-spetsnaz-prepare-for-missio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48" y="1196752"/>
            <a:ext cx="9110052" cy="5661248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673358" y="188640"/>
            <a:ext cx="7643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Afghanistan - 1978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sz="4400" b="1" u="sng" dirty="0">
                <a:solidFill>
                  <a:srgbClr val="FFFF00"/>
                </a:solidFill>
              </a:rPr>
              <a:t>Cold War Confrontations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CA" dirty="0"/>
              <a:t>The Korean War</a:t>
            </a:r>
          </a:p>
          <a:p>
            <a:pPr>
              <a:lnSpc>
                <a:spcPct val="90000"/>
              </a:lnSpc>
            </a:pPr>
            <a:r>
              <a:rPr lang="en-CA" dirty="0"/>
              <a:t>The Berlin Blockade and Airlift</a:t>
            </a:r>
          </a:p>
          <a:p>
            <a:pPr>
              <a:lnSpc>
                <a:spcPct val="90000"/>
              </a:lnSpc>
            </a:pPr>
            <a:r>
              <a:rPr lang="en-CA" dirty="0"/>
              <a:t>Chinese Civil War</a:t>
            </a:r>
          </a:p>
          <a:p>
            <a:pPr>
              <a:lnSpc>
                <a:spcPct val="90000"/>
              </a:lnSpc>
            </a:pPr>
            <a:r>
              <a:rPr lang="en-CA" dirty="0"/>
              <a:t>The Hungarian Revolution</a:t>
            </a:r>
          </a:p>
          <a:p>
            <a:pPr>
              <a:lnSpc>
                <a:spcPct val="90000"/>
              </a:lnSpc>
            </a:pPr>
            <a:r>
              <a:rPr lang="en-CA" dirty="0"/>
              <a:t>The Cuban Missile Crisis</a:t>
            </a:r>
          </a:p>
          <a:p>
            <a:pPr>
              <a:lnSpc>
                <a:spcPct val="90000"/>
              </a:lnSpc>
            </a:pPr>
            <a:r>
              <a:rPr lang="en-CA" dirty="0"/>
              <a:t>The Space Race</a:t>
            </a:r>
          </a:p>
          <a:p>
            <a:pPr>
              <a:lnSpc>
                <a:spcPct val="90000"/>
              </a:lnSpc>
            </a:pPr>
            <a:r>
              <a:rPr lang="en-CA" dirty="0"/>
              <a:t>Viet-Nam</a:t>
            </a:r>
          </a:p>
          <a:p>
            <a:pPr>
              <a:lnSpc>
                <a:spcPct val="90000"/>
              </a:lnSpc>
            </a:pPr>
            <a:r>
              <a:rPr lang="en-CA" dirty="0"/>
              <a:t>Afghanistan</a:t>
            </a:r>
          </a:p>
          <a:p>
            <a:pPr>
              <a:lnSpc>
                <a:spcPct val="90000"/>
              </a:lnSpc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8800" dirty="0" smtClean="0">
                <a:solidFill>
                  <a:srgbClr val="FFFF00"/>
                </a:solidFill>
              </a:rPr>
              <a:t>Setting</a:t>
            </a:r>
            <a:endParaRPr lang="en-CA" sz="8800" dirty="0">
              <a:solidFill>
                <a:srgbClr val="FFFF00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sz="5400" b="1" dirty="0" smtClean="0">
                <a:solidFill>
                  <a:srgbClr val="FFFF00"/>
                </a:solidFill>
              </a:rPr>
              <a:t>What is the Setting?</a:t>
            </a:r>
            <a:endParaRPr lang="en-CA" sz="5400" b="1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The Future, just after the first invasion…</a:t>
            </a:r>
          </a:p>
          <a:p>
            <a:endParaRPr lang="en-CA" dirty="0" smtClean="0"/>
          </a:p>
          <a:p>
            <a:r>
              <a:rPr lang="en-CA" dirty="0" smtClean="0"/>
              <a:t>Politically? What is going on…</a:t>
            </a:r>
          </a:p>
          <a:p>
            <a:endParaRPr lang="en-CA" dirty="0" smtClean="0"/>
          </a:p>
          <a:p>
            <a:r>
              <a:rPr lang="en-CA" dirty="0" smtClean="0"/>
              <a:t>Who is Ender? What do they want from him?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395288" y="2997200"/>
            <a:ext cx="33131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CA" sz="4000" dirty="0">
                <a:solidFill>
                  <a:srgbClr val="FFFF00"/>
                </a:solidFill>
              </a:rPr>
              <a:t>Thank-You.</a:t>
            </a:r>
          </a:p>
        </p:txBody>
      </p:sp>
      <p:pic>
        <p:nvPicPr>
          <p:cNvPr id="2050" name="Picture 2" descr="https://encrypted-tbn2.google.com/images?q=tbn:ANd9GcQFnoY6wlxc-4CB3WvpR8t7jhjNPXir3S7ZfGfW5tE69WKrGNV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-14049"/>
            <a:ext cx="4824561" cy="6790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6000" i="1" dirty="0" smtClean="0">
                <a:solidFill>
                  <a:srgbClr val="FFFF00"/>
                </a:solidFill>
                <a:latin typeface="Georgia" pitchFamily="18" charset="0"/>
              </a:rPr>
              <a:t>Ender’s Game</a:t>
            </a:r>
            <a:endParaRPr lang="en-CA" sz="6000" i="1" dirty="0"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It first appeared in the August 1977 issue of </a:t>
            </a:r>
            <a:r>
              <a:rPr lang="en-CA" i="1" dirty="0" smtClean="0"/>
              <a:t>Analog</a:t>
            </a:r>
            <a:r>
              <a:rPr lang="en-CA" dirty="0" smtClean="0"/>
              <a:t> magazine and was later expanded into the novel.</a:t>
            </a:r>
          </a:p>
          <a:p>
            <a:endParaRPr lang="en-CA" sz="1200" dirty="0" smtClean="0"/>
          </a:p>
          <a:p>
            <a:r>
              <a:rPr lang="en-CA" dirty="0" smtClean="0"/>
              <a:t>First published as a full novel in 1985.</a:t>
            </a:r>
          </a:p>
          <a:p>
            <a:endParaRPr lang="en-CA" sz="1200" dirty="0" smtClean="0"/>
          </a:p>
          <a:p>
            <a:r>
              <a:rPr lang="en-CA" dirty="0" smtClean="0"/>
              <a:t>Why is this important?</a:t>
            </a:r>
            <a:endParaRPr lang="en-C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13800" dirty="0" smtClean="0">
                <a:solidFill>
                  <a:srgbClr val="FFFF00"/>
                </a:solidFill>
              </a:rPr>
              <a:t>Context</a:t>
            </a:r>
            <a:endParaRPr lang="en-CA" sz="13800" dirty="0">
              <a:solidFill>
                <a:srgbClr val="FFFF00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sz="7200" b="1" dirty="0">
                <a:solidFill>
                  <a:srgbClr val="FFFF00"/>
                </a:solidFill>
              </a:rPr>
              <a:t>The Cold War</a:t>
            </a:r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1556792"/>
            <a:ext cx="6264696" cy="505815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edit.emich.edu/images/6/63/Battle_of_Berl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608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641053" y="332656"/>
            <a:ext cx="52597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Berlin - 1944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0"/>
            <a:ext cx="7772400" cy="914400"/>
          </a:xfrm>
        </p:spPr>
        <p:txBody>
          <a:bodyPr/>
          <a:lstStyle/>
          <a:p>
            <a:pPr algn="ctr"/>
            <a:r>
              <a:rPr lang="en-CA" sz="4400" dirty="0">
                <a:solidFill>
                  <a:srgbClr val="FFFF00"/>
                </a:solidFill>
              </a:rPr>
              <a:t>Post World War II Germany</a:t>
            </a:r>
          </a:p>
        </p:txBody>
      </p:sp>
      <p:pic>
        <p:nvPicPr>
          <p:cNvPr id="1843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5976" y="836712"/>
            <a:ext cx="4537075" cy="3727450"/>
          </a:xfrm>
          <a:noFill/>
          <a:ln/>
        </p:spPr>
      </p:pic>
      <p:pic>
        <p:nvPicPr>
          <p:cNvPr id="18435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764704"/>
            <a:ext cx="4259263" cy="453072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467544" y="2924944"/>
            <a:ext cx="80730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50800"/>
                <a:solidFill>
                  <a:srgbClr val="FFC000"/>
                </a:solidFill>
                <a:effectLst/>
              </a:rPr>
              <a:t>The Berlin Wall</a:t>
            </a:r>
            <a:endParaRPr lang="en-US" sz="7200" b="1" cap="none" spc="0" dirty="0">
              <a:ln w="50800"/>
              <a:solidFill>
                <a:srgbClr val="FFC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273</TotalTime>
  <Words>279</Words>
  <Application>Microsoft Office PowerPoint</Application>
  <PresentationFormat>On-screen Show (4:3)</PresentationFormat>
  <Paragraphs>55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Metro</vt:lpstr>
      <vt:lpstr>ENDER’S GAME</vt:lpstr>
      <vt:lpstr>About the Author</vt:lpstr>
      <vt:lpstr>Orson Scott Card</vt:lpstr>
      <vt:lpstr>Ender’s Game</vt:lpstr>
      <vt:lpstr>Context</vt:lpstr>
      <vt:lpstr>The Cold War</vt:lpstr>
      <vt:lpstr>Slide 7</vt:lpstr>
      <vt:lpstr>Post World War II Germany</vt:lpstr>
      <vt:lpstr>Slide 9</vt:lpstr>
      <vt:lpstr>The Creation of NATO 1949</vt:lpstr>
      <vt:lpstr>Slide 11</vt:lpstr>
      <vt:lpstr>The Warsaw Pact 1955</vt:lpstr>
      <vt:lpstr>Slide 13</vt:lpstr>
      <vt:lpstr>Slide 14</vt:lpstr>
      <vt:lpstr>What was the result of all of this?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Cold War Confrontations</vt:lpstr>
      <vt:lpstr>Slide 26</vt:lpstr>
      <vt:lpstr>Slide 27</vt:lpstr>
      <vt:lpstr>Slide 28</vt:lpstr>
      <vt:lpstr>Slide 29</vt:lpstr>
      <vt:lpstr>Slide 30</vt:lpstr>
      <vt:lpstr>Cold War Confrontations</vt:lpstr>
      <vt:lpstr>Setting</vt:lpstr>
      <vt:lpstr>What is the Setting?</vt:lpstr>
      <vt:lpstr>Slide 34</vt:lpstr>
    </vt:vector>
  </TitlesOfParts>
  <Company>English Montreal School Board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ENDER’S GAME</dc:title>
  <dc:creator>staff</dc:creator>
  <cp:lastModifiedBy>Ted Wilson</cp:lastModifiedBy>
  <cp:revision>14</cp:revision>
  <dcterms:created xsi:type="dcterms:W3CDTF">2010-04-30T12:19:30Z</dcterms:created>
  <dcterms:modified xsi:type="dcterms:W3CDTF">2012-04-26T01:43:37Z</dcterms:modified>
</cp:coreProperties>
</file>